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0" r:id="rId44"/>
    <p:sldId id="299" r:id="rId45"/>
    <p:sldId id="301" r:id="rId46"/>
    <p:sldId id="30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1" autoAdjust="0"/>
    <p:restoredTop sz="79157" autoAdjust="0"/>
  </p:normalViewPr>
  <p:slideViewPr>
    <p:cSldViewPr snapToGrid="0">
      <p:cViewPr varScale="1">
        <p:scale>
          <a:sx n="90" d="100"/>
          <a:sy n="90" d="100"/>
        </p:scale>
        <p:origin x="13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29AC5-7D15-48EE-B596-59298395729B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79EE0-DE9F-4BEA-8809-FB0FC7D59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91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Gg = grammar of graphics</a:t>
            </a:r>
          </a:p>
          <a:p>
            <a:r>
              <a:rPr lang="en-US" dirty="0" err="1"/>
              <a:t>Typeof</a:t>
            </a:r>
            <a:r>
              <a:rPr lang="en-US" dirty="0"/>
              <a:t>() vs class()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57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on the bottom stack on top of each other so much they’re effectively solid</a:t>
            </a:r>
          </a:p>
          <a:p>
            <a:endParaRPr lang="en-US" dirty="0"/>
          </a:p>
          <a:p>
            <a:r>
              <a:rPr lang="en-US" dirty="0"/>
              <a:t>what else can we add to this graph to make it look nicer?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87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connection died for 3 minutes, lost content between this and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11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Splitting two insurance lines (gen </a:t>
            </a:r>
            <a:r>
              <a:rPr lang="en-US" dirty="0" err="1"/>
              <a:t>liab</a:t>
            </a:r>
            <a:r>
              <a:rPr lang="en-US" dirty="0"/>
              <a:t> from workers comp)</a:t>
            </a:r>
          </a:p>
          <a:p>
            <a:endParaRPr lang="en-US" dirty="0"/>
          </a:p>
          <a:p>
            <a:r>
              <a:rPr lang="en-US" dirty="0"/>
              <a:t>When we use effective month rather than policy effective date for the x-axis, the graph makes a bit more sense.  We can see premium for CA is going up over time, and reducing over time for NY.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07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boxplot with &gt; 2 categories (here we are using effective month)</a:t>
            </a:r>
          </a:p>
          <a:p>
            <a:endParaRPr lang="en-US" dirty="0"/>
          </a:p>
          <a:p>
            <a:r>
              <a:rPr lang="en-US" dirty="0"/>
              <a:t>We have to transform it to a factor using </a:t>
            </a:r>
            <a:r>
              <a:rPr lang="en-US" dirty="0" err="1"/>
              <a:t>as.factor</a:t>
            </a:r>
            <a:r>
              <a:rPr lang="en-US" dirty="0"/>
              <a:t>() to get categories</a:t>
            </a:r>
          </a:p>
          <a:p>
            <a:endParaRPr lang="en-US" dirty="0"/>
          </a:p>
          <a:p>
            <a:r>
              <a:rPr lang="en-US" dirty="0"/>
              <a:t>We can recognize the shift in medians in CA in the middle (goes from 50k to 55k).  Clearly something operational happened in this data.  Most likely a rate change.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58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use the Summary data frame and only render the median on the y-axis</a:t>
            </a:r>
          </a:p>
          <a:p>
            <a:endParaRPr lang="en-US" dirty="0"/>
          </a:p>
          <a:p>
            <a:r>
              <a:rPr lang="en-US" dirty="0"/>
              <a:t>We should see similar information to the prior slide with the box plot.  Again this is summarized data (only looking at medians)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96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which would you use???</a:t>
            </a:r>
          </a:p>
          <a:p>
            <a:endParaRPr lang="en-US" dirty="0"/>
          </a:p>
          <a:p>
            <a:r>
              <a:rPr lang="en-US" dirty="0"/>
              <a:t>Boxplot gives you a sense of the range and outliers – but very busy!  Good for exploratory data analysis</a:t>
            </a:r>
          </a:p>
          <a:p>
            <a:endParaRPr lang="en-US" dirty="0"/>
          </a:p>
          <a:p>
            <a:r>
              <a:rPr lang="en-US" dirty="0"/>
              <a:t>Time series of median is simpler and more clear.  Good to emphasize something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39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Hexbins</a:t>
            </a:r>
            <a:r>
              <a:rPr lang="en-US" dirty="0"/>
              <a:t> – shows hexagonal shapes where the shading depends on the number of observations within that hexagon-point</a:t>
            </a:r>
          </a:p>
          <a:p>
            <a:endParaRPr lang="en-US" dirty="0"/>
          </a:p>
          <a:p>
            <a:r>
              <a:rPr lang="en-US" dirty="0"/>
              <a:t>Here we use the GL non-summarized data frame (GL = general liability), and we use </a:t>
            </a:r>
            <a:r>
              <a:rPr lang="en-US" dirty="0" err="1"/>
              <a:t>geom_hex</a:t>
            </a:r>
            <a:r>
              <a:rPr lang="en-US" dirty="0"/>
              <a:t>() to </a:t>
            </a:r>
            <a:r>
              <a:rPr lang="en-US" dirty="0" err="1"/>
              <a:t>ge</a:t>
            </a:r>
            <a:r>
              <a:rPr lang="en-US" dirty="0"/>
              <a:t> a </a:t>
            </a:r>
            <a:r>
              <a:rPr lang="en-US" dirty="0" err="1"/>
              <a:t>hexbin</a:t>
            </a:r>
            <a:r>
              <a:rPr lang="en-US" dirty="0"/>
              <a:t> image</a:t>
            </a:r>
          </a:p>
          <a:p>
            <a:endParaRPr lang="en-US" dirty="0"/>
          </a:p>
          <a:p>
            <a:r>
              <a:rPr lang="en-US" dirty="0"/>
              <a:t>We can see volume for CA is going up and volume for NY is going down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38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Hexbin</a:t>
            </a:r>
            <a:r>
              <a:rPr lang="en-US" dirty="0"/>
              <a:t> is useful if a scatter plot won’t work due to large sample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54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 using non-summarized GL data frame; we are interested in premium value using State to color the plots and give us two plots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30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Categorization can help you deal with a large sample volume</a:t>
            </a:r>
          </a:p>
          <a:p>
            <a:endParaRPr lang="en-US" dirty="0"/>
          </a:p>
          <a:p>
            <a:r>
              <a:rPr lang="en-US" dirty="0"/>
              <a:t>Can categorize visually by using </a:t>
            </a:r>
            <a:r>
              <a:rPr lang="en-US" dirty="0" err="1"/>
              <a:t>facet_wrap</a:t>
            </a:r>
            <a:r>
              <a:rPr lang="en-US" dirty="0"/>
              <a:t>(), it takes a plot and divides it into multiple facets</a:t>
            </a:r>
          </a:p>
          <a:p>
            <a:endParaRPr lang="en-US" dirty="0"/>
          </a:p>
          <a:p>
            <a:r>
              <a:rPr lang="en-US" dirty="0"/>
              <a:t>Here we are duplicating the time series of the GL data set, and we can use the ~ in </a:t>
            </a:r>
            <a:r>
              <a:rPr lang="en-US" dirty="0" err="1"/>
              <a:t>facet_wrap</a:t>
            </a:r>
            <a:r>
              <a:rPr lang="en-US" dirty="0"/>
              <a:t> to split the data into two groups.  Here we split on the line (left = GL, right = WC)</a:t>
            </a:r>
          </a:p>
          <a:p>
            <a:endParaRPr lang="en-US" dirty="0"/>
          </a:p>
          <a:p>
            <a:r>
              <a:rPr lang="en-US" dirty="0"/>
              <a:t>You can see for WC, premium for CA is going way up, but for NY the slope is not as steep.  This gives us a sense for the rate in which WC </a:t>
            </a:r>
            <a:r>
              <a:rPr lang="en-US" dirty="0" err="1"/>
              <a:t>prem</a:t>
            </a:r>
            <a:r>
              <a:rPr lang="en-US" dirty="0"/>
              <a:t> is increasing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37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maps to a visual element</a:t>
            </a:r>
          </a:p>
          <a:p>
            <a:r>
              <a:rPr lang="en-US" dirty="0"/>
              <a:t>Layer = visual object, where items show up</a:t>
            </a:r>
          </a:p>
          <a:p>
            <a:r>
              <a:rPr lang="en-US" dirty="0"/>
              <a:t>Scales define how the axes of the plot look, and the format of the labels</a:t>
            </a:r>
          </a:p>
          <a:p>
            <a:r>
              <a:rPr lang="en-US" dirty="0"/>
              <a:t>Non-data elements are things that appear on a plot that are not mapped to the data</a:t>
            </a:r>
          </a:p>
          <a:p>
            <a:endParaRPr lang="en-US" dirty="0"/>
          </a:p>
          <a:p>
            <a:r>
              <a:rPr lang="en-US" dirty="0" err="1"/>
              <a:t>Imaginator</a:t>
            </a:r>
            <a:r>
              <a:rPr lang="en-US" dirty="0"/>
              <a:t> package = can simulate insurance policies and add things like (policy start/end dates)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52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split first by state and then by insurance line of business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97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will allow you to use trend lines (similar to adding a trend line in Excel)</a:t>
            </a:r>
          </a:p>
          <a:p>
            <a:endParaRPr lang="en-US" dirty="0"/>
          </a:p>
          <a:p>
            <a:r>
              <a:rPr lang="en-US" dirty="0"/>
              <a:t>Does require some methods (column 1 above) to do this</a:t>
            </a:r>
          </a:p>
          <a:p>
            <a:endParaRPr lang="en-US" dirty="0"/>
          </a:p>
          <a:p>
            <a:r>
              <a:rPr lang="en-US" dirty="0"/>
              <a:t>LOESS is basically a moving average</a:t>
            </a:r>
          </a:p>
          <a:p>
            <a:endParaRPr lang="en-US" dirty="0"/>
          </a:p>
          <a:p>
            <a:r>
              <a:rPr lang="en-US" dirty="0"/>
              <a:t>Generalized Additive Model looks at all the potential predictor variables and creates a smoother function in such a way that you can add them together to get a predictive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15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 a smoother, we use a point layer </a:t>
            </a:r>
            <a:r>
              <a:rPr lang="en-US" dirty="0" err="1"/>
              <a:t>geom_smooth</a:t>
            </a:r>
            <a:r>
              <a:rPr lang="en-US" dirty="0"/>
              <a:t> (loess)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5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wanted a linear model? Use method=</a:t>
            </a:r>
            <a:r>
              <a:rPr lang="en-US" dirty="0" err="1"/>
              <a:t>lm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11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Improve graphs further using scaling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33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is the way to think about axes of graphs</a:t>
            </a:r>
          </a:p>
          <a:p>
            <a:endParaRPr lang="en-US" dirty="0"/>
          </a:p>
          <a:p>
            <a:r>
              <a:rPr lang="en-US" dirty="0"/>
              <a:t>Syntax is above: scale_[aesthetic]_[application]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397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adding scaling to the time series: </a:t>
            </a:r>
            <a:r>
              <a:rPr lang="en-US" dirty="0" err="1"/>
              <a:t>scale_y_continuous</a:t>
            </a:r>
            <a:r>
              <a:rPr lang="en-US" dirty="0"/>
              <a:t>, y = aesthetic, and continuous = application</a:t>
            </a:r>
          </a:p>
          <a:p>
            <a:endParaRPr lang="en-US" dirty="0"/>
          </a:p>
          <a:p>
            <a:r>
              <a:rPr lang="en-US" dirty="0"/>
              <a:t>We use the comma function from the scales package (this adds </a:t>
            </a:r>
            <a:r>
              <a:rPr lang="en-US" dirty="0" err="1"/>
              <a:t>commads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We don’t know the currency and do we need the 0 zeros?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25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Thousands is a function that translates the thousands of dollars to be in units of thousands, and then we add the comma</a:t>
            </a:r>
          </a:p>
          <a:p>
            <a:endParaRPr lang="en-US" dirty="0"/>
          </a:p>
          <a:p>
            <a:r>
              <a:rPr lang="en-US" dirty="0" err="1"/>
              <a:t>TenKBreaks</a:t>
            </a:r>
            <a:r>
              <a:rPr lang="en-US" dirty="0"/>
              <a:t> is a function that returns a vector that supply to create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84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use </a:t>
            </a:r>
            <a:r>
              <a:rPr lang="en-US" dirty="0" err="1"/>
              <a:t>scale_x_date</a:t>
            </a:r>
            <a:r>
              <a:rPr lang="en-US" dirty="0"/>
              <a:t> function, date is the application and we apply it to the x-axis aesthetic.</a:t>
            </a:r>
          </a:p>
          <a:p>
            <a:endParaRPr lang="en-US" dirty="0"/>
          </a:p>
          <a:p>
            <a:r>
              <a:rPr lang="en-US" dirty="0"/>
              <a:t>This splits the x-axis into units of 6 months and then we change the format to </a:t>
            </a:r>
            <a:r>
              <a:rPr lang="en-US" dirty="0" err="1"/>
              <a:t>YearMonth</a:t>
            </a:r>
            <a:r>
              <a:rPr lang="en-US" dirty="0"/>
              <a:t> (hard to tell because all labels are on top of each other)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541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elements visually but don’t have a mapping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60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only accepts data frames as an argument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696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Ggtitle</a:t>
            </a:r>
            <a:r>
              <a:rPr lang="en-US" dirty="0"/>
              <a:t> adds a title</a:t>
            </a:r>
          </a:p>
          <a:p>
            <a:r>
              <a:rPr lang="en-US" dirty="0"/>
              <a:t>Labs() can add a footer to the plot (lower-right)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99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non-data elements are established by theme</a:t>
            </a:r>
          </a:p>
          <a:p>
            <a:endParaRPr lang="en-US" dirty="0"/>
          </a:p>
          <a:p>
            <a:r>
              <a:rPr lang="en-US" dirty="0"/>
              <a:t>Look at how many arguments theme takes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095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categories for theme elements: rectangle, text, or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65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Pass in a value for </a:t>
            </a:r>
            <a:r>
              <a:rPr lang="en-US" dirty="0" err="1"/>
              <a:t>axis.text.x</a:t>
            </a:r>
            <a:r>
              <a:rPr lang="en-US" dirty="0"/>
              <a:t> to stop the x-axis test from overlapping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551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 time series plot!</a:t>
            </a:r>
          </a:p>
          <a:p>
            <a:endParaRPr lang="en-US" dirty="0"/>
          </a:p>
          <a:p>
            <a:r>
              <a:rPr lang="en-US" dirty="0"/>
              <a:t>Took data, summarized it, created a time series split by state, we have told </a:t>
            </a:r>
            <a:r>
              <a:rPr lang="en-US" dirty="0" err="1"/>
              <a:t>ggplot</a:t>
            </a:r>
            <a:r>
              <a:rPr lang="en-US" dirty="0"/>
              <a:t> to draw a y-axis scaled appropriately and with nicely formatted labels</a:t>
            </a:r>
          </a:p>
          <a:p>
            <a:endParaRPr lang="en-US" dirty="0"/>
          </a:p>
          <a:p>
            <a:r>
              <a:rPr lang="en-US" dirty="0"/>
              <a:t>What else can we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998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use themes to change the color of the default rectangles by changing the fill color to blue, and also use white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930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custom color!</a:t>
            </a:r>
          </a:p>
          <a:p>
            <a:endParaRPr lang="en-US" dirty="0"/>
          </a:p>
          <a:p>
            <a:r>
              <a:rPr lang="en-US" dirty="0"/>
              <a:t>#012D41 is a hexadecimal color (link to website in slides)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80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use the scale() function to change the color and supply a manual color</a:t>
            </a:r>
          </a:p>
          <a:p>
            <a:endParaRPr lang="en-US" dirty="0"/>
          </a:p>
          <a:p>
            <a:r>
              <a:rPr lang="en-US" dirty="0"/>
              <a:t>We are also removing the minor gridlines with </a:t>
            </a:r>
            <a:r>
              <a:rPr lang="en-US" dirty="0" err="1"/>
              <a:t>panel.grid.minor</a:t>
            </a:r>
            <a:r>
              <a:rPr lang="en-US" dirty="0"/>
              <a:t> = </a:t>
            </a:r>
            <a:r>
              <a:rPr lang="en-US" dirty="0" err="1"/>
              <a:t>element_blank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036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Final!</a:t>
            </a:r>
          </a:p>
          <a:p>
            <a:endParaRPr lang="en-US" dirty="0"/>
          </a:p>
          <a:p>
            <a:r>
              <a:rPr lang="en-US" dirty="0"/>
              <a:t>WHAMO!!!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69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out his blog! Pirategrunt.com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42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97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map a single column to a single visual element</a:t>
            </a:r>
          </a:p>
          <a:p>
            <a:endParaRPr lang="en-US" dirty="0"/>
          </a:p>
          <a:p>
            <a:r>
              <a:rPr lang="en-US" dirty="0"/>
              <a:t>Here we map X and Y (visual elements) that must map to data visual elements, and we do that with the </a:t>
            </a:r>
            <a:r>
              <a:rPr lang="en-US" dirty="0" err="1"/>
              <a:t>aes</a:t>
            </a:r>
            <a:r>
              <a:rPr lang="en-US" dirty="0"/>
              <a:t>() function (short for aesthetics).</a:t>
            </a:r>
          </a:p>
          <a:p>
            <a:endParaRPr lang="en-US" dirty="0"/>
          </a:p>
          <a:p>
            <a:r>
              <a:rPr lang="en-US" dirty="0"/>
              <a:t>Common to use </a:t>
            </a:r>
            <a:r>
              <a:rPr lang="en-US" dirty="0" err="1"/>
              <a:t>aes</a:t>
            </a:r>
            <a:r>
              <a:rPr lang="en-US" dirty="0"/>
              <a:t>() within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21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42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added to the plot with a + sign</a:t>
            </a:r>
          </a:p>
          <a:p>
            <a:endParaRPr lang="en-US" dirty="0"/>
          </a:p>
          <a:p>
            <a:r>
              <a:rPr lang="en-US" dirty="0"/>
              <a:t>The + sign with </a:t>
            </a:r>
            <a:r>
              <a:rPr lang="en-US" dirty="0" err="1"/>
              <a:t>gglot</a:t>
            </a:r>
            <a:r>
              <a:rPr lang="en-US" dirty="0"/>
              <a:t> adds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47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data but using a different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38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additional effects for color by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A79EE0-DE9F-4BEA-8809-FB0FC7D59E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43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57F3-4B82-4D06-AD7D-8BA04AE32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B98A0-AA26-4C08-BD64-7566868848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F7711-A2F2-4F18-B3E4-8D1E6C506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0B91B-A997-48B3-AD53-E5561A30F4D5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4C937-1DDF-4F29-9D29-6A08CEC9B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AAC45-130B-40AF-939A-68958486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28F8-6AF9-4333-8680-4AA02B44D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75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0CE4E-BAB9-4FC8-B1BF-9BC0CE02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5D9582-9687-4932-AB21-A87ABEAC5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8CB64-331A-426B-B68D-16D6AC56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0B91B-A997-48B3-AD53-E5561A30F4D5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BB375-425C-4722-BD5A-0C789791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737A1-7437-45ED-8746-81B419068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28F8-6AF9-4333-8680-4AA02B44D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03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70C4DD-A2A3-4023-BA04-038ABDF195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5502D-48CC-4CE3-AF6E-E973F7019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5C372-A71A-426C-9444-5AD619527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0B91B-A997-48B3-AD53-E5561A30F4D5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B8ABD-5467-49B3-B667-A5697CA3E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627D0-4C91-4F01-9465-29836424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28F8-6AF9-4333-8680-4AA02B44D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98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4DB2-D5E8-43F9-9982-39A9CA2F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F6168-68F8-462B-B9DE-FBF488A59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48CD0-E0A3-4618-8672-4502AA481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0B91B-A997-48B3-AD53-E5561A30F4D5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576BC-7366-4715-82B0-12252713B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E6A94-48A8-40BF-9ACD-5FBE49E3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28F8-6AF9-4333-8680-4AA02B44D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73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AE56D-248D-498C-8B95-2E7A2DD04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83A5F-4267-47CF-9513-090B4261F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D9DB3-5776-41CC-BD42-2E5C407DB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0B91B-A997-48B3-AD53-E5561A30F4D5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0CBAB-24C3-4233-91DE-AB8758B14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FC8F1-7835-488E-A1C4-AEB1A8AD0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28F8-6AF9-4333-8680-4AA02B44D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25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C45CB-085B-4756-BC6E-B0D1D3808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ED6AB-8301-431E-AD18-77DA127F8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3A1839-2EEB-4563-9FDF-3E05DA93F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3BF63-AF35-4CD1-A80E-8BF553721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0B91B-A997-48B3-AD53-E5561A30F4D5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8AF67-6F34-4E8F-BC0E-41E8E7E6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704D8-C867-4A32-BB71-4B31888A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28F8-6AF9-4333-8680-4AA02B44D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23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EC9CC-7782-4B68-8ED1-263447F6B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74B14-DD45-4EBB-B127-F285CB026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F1EE0-A6A8-44CA-A2D2-535B5AAE2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DFA134-9894-406C-9067-041966D6CD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5353B0-2750-4C11-97D2-A7B548A4C4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39EC2-401E-43D5-B123-ABB9BDF12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0B91B-A997-48B3-AD53-E5561A30F4D5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B75B1F-D379-456A-B8A8-D66D5439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22824D-E8D3-43A5-98ED-BE65BA513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28F8-6AF9-4333-8680-4AA02B44D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3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2AF0-F138-444A-A9B3-BA69F78D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6C436D-C4EC-494E-90FF-042E9E60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0B91B-A997-48B3-AD53-E5561A30F4D5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CB57C-4E5D-4F36-B487-0E219D872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E2F6C-43B4-4329-A180-336C0D6AD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28F8-6AF9-4333-8680-4AA02B44D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75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6F519-0D0B-48AD-BA06-5F824D41D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0B91B-A997-48B3-AD53-E5561A30F4D5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6AF35-0D07-413E-9A18-1F05BD8E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285DB-876E-441C-A8B3-E3E8E395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28F8-6AF9-4333-8680-4AA02B44D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40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813D-6B37-4852-B960-0AF7DA86E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E7F59-B5EB-4B6B-9CA3-85E9F4C3A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D6166-096E-46B9-A591-3AA6134D1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E0106-2723-41C1-AF24-9294DB47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0B91B-A997-48B3-AD53-E5561A30F4D5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D8C02-0C71-4FD3-ADEF-7A9A82DAA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495D6-6EEF-4628-B2B7-09CB1253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28F8-6AF9-4333-8680-4AA02B44D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43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E66BA-40A7-4CBC-B682-4B17D9692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D9E403-B080-4CEB-9511-3873976A58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DC91A-A6E9-40CD-9B02-3ACBA941D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2A42F-871F-49B1-A46F-DB7F0EC7E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0B91B-A997-48B3-AD53-E5561A30F4D5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FF86A-1D20-4AFE-8FBC-ACE8360C9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50FE4-67D9-4649-9BC3-259F5ADE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928F8-6AF9-4333-8680-4AA02B44D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5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F9F194-13A3-4EF7-8C4C-DE460134C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87422-0F58-4599-B047-35466BE91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D3D45-8812-44EB-9D75-2D1C782B10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0B91B-A997-48B3-AD53-E5561A30F4D5}" type="datetimeFigureOut">
              <a:rPr lang="en-US" smtClean="0"/>
              <a:t>10/3/2017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0FEBC-9AD0-4876-A6C9-6E55A9CAC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4E84B-4DBA-4B49-9D33-124D50F7C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928F8-6AF9-4333-8680-4AA02B44D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4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5CF74F-7856-4C74-AF21-26233CC7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060" y="946484"/>
            <a:ext cx="94773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44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EEFC49-6BD6-48B1-9DB2-F1EEA35B8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271" y="234912"/>
            <a:ext cx="9772798" cy="563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27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16D245-2C29-438B-9F33-672D3D82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057" y="1541721"/>
            <a:ext cx="9170320" cy="53162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646C12-7B24-44CB-9095-7DD24707E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09" y="186180"/>
            <a:ext cx="80010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92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31E314-FA05-469E-BA7F-74F062288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31" y="261274"/>
            <a:ext cx="5910927" cy="257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70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A1C141-1488-4EE0-B2F1-DEC2B956A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92" y="383657"/>
            <a:ext cx="9352080" cy="50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82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F0888C-7D39-4F44-9B3C-78A0BF818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97" y="792236"/>
            <a:ext cx="7816537" cy="25144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A7B2AF-F9CD-4E0D-A899-7D07297A7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962" y="2129502"/>
            <a:ext cx="65151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5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FBC14C-E6DF-4DA8-8896-73F93113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56" y="559205"/>
            <a:ext cx="8791336" cy="530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9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16BD19-7B77-4BA4-8BF6-269B9582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395" y="181419"/>
            <a:ext cx="54483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48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266234-2FD5-43A2-890A-2097C8AC1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9" y="786145"/>
            <a:ext cx="11592382" cy="51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76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2F29CA-73AC-462F-A0E3-6BF0AFE9F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1" y="300037"/>
            <a:ext cx="9116090" cy="592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91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68DBB0-0C58-408D-AFD5-0FCFF1C51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779" y="554554"/>
            <a:ext cx="7991254" cy="542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81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4897BD-0FBA-44D8-8C6E-1D6F57128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90" y="505326"/>
            <a:ext cx="11175987" cy="3149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034A4B-9CD5-4DC7-A562-F89EC073B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727" y="3740643"/>
            <a:ext cx="3771900" cy="232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32E440-A95B-467C-BB60-2DF946CA5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000" y="3786834"/>
            <a:ext cx="4702307" cy="227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3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E0F861-1D9B-491A-97E2-0C088EE74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19" y="156829"/>
            <a:ext cx="11232754" cy="604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92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5534B-CC5B-4E78-A6DC-D81D4069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9" y="435935"/>
            <a:ext cx="10616988" cy="525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17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7399C0-378A-4005-9597-3158DC09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366712"/>
            <a:ext cx="1096327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80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6028D7-8398-4DD8-AE8F-A1E466497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70" y="527863"/>
            <a:ext cx="11269951" cy="53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64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86544F-0167-4844-B9CD-E9F84F24A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2" y="952500"/>
            <a:ext cx="104298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3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D96667-B314-4E2B-98D3-15313086B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46" y="0"/>
            <a:ext cx="10187320" cy="63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74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C40FC8-5C21-47BE-A45E-986F54408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72" y="191386"/>
            <a:ext cx="8674448" cy="641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57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02EFCE-265C-4B42-9F06-5E7061C2E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77" y="647367"/>
            <a:ext cx="11575724" cy="521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05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BBAAFA-7E0B-4CE8-8919-CD389117D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728662"/>
            <a:ext cx="1032510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12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FA0DC6-167C-429F-8E68-383EBB448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590" y="680594"/>
            <a:ext cx="4965885" cy="41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2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51E42-E27B-416A-B943-3B4FE719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5" y="435144"/>
            <a:ext cx="2990850" cy="2543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6C545-C9C4-4CEA-8499-075C82CD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454" y="2978319"/>
            <a:ext cx="83534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25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BFFD01-7751-4286-AA5C-3E0D5EAEA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38" y="454319"/>
            <a:ext cx="11126418" cy="57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21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2F9570-9213-4179-AE89-1703C2BB1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37" y="128587"/>
            <a:ext cx="991552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13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DB4F8E-71B9-46B8-857A-D61A38141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67" y="200246"/>
            <a:ext cx="11818769" cy="609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6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C0766B-21A8-49A7-B45A-972CBC175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33" y="424637"/>
            <a:ext cx="11263774" cy="573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36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9A42F0-9751-438D-8535-954BF16EB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747837"/>
            <a:ext cx="59436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03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D03A32-BC28-4A46-8D4C-4CF6E6FEB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600" y="954049"/>
            <a:ext cx="9138720" cy="383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81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D9C360-6EE9-40ED-982F-D2B3191E2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" y="477025"/>
            <a:ext cx="10613684" cy="540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76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9B44DA-D1DA-4E34-9C48-382C3D790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12" y="538162"/>
            <a:ext cx="78771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8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7408C2-CDC9-4A7D-AB57-A1941334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023937"/>
            <a:ext cx="107442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82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B96936-3B64-4088-9230-46701D826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24" y="471930"/>
            <a:ext cx="11417838" cy="554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49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BBAB33-76CD-4845-9525-EEF1CB476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17" y="295054"/>
            <a:ext cx="6032759" cy="3143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A24EFE-3A63-4D4D-9FDA-DBFA04DF2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701" y="2976230"/>
            <a:ext cx="822007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75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8ABC0-5EA8-488C-BD6A-BBBF4F677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295" y="457311"/>
            <a:ext cx="9360865" cy="585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54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46437-1587-45D3-8E38-3AE3D5385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29" y="212652"/>
            <a:ext cx="8885247" cy="65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80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A906F3-3F2E-4444-9A8F-17577EEE2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519" y="0"/>
            <a:ext cx="7825393" cy="66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15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946DEE-E02B-4E71-9F72-8C5E86951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819150"/>
            <a:ext cx="110775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35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7BA3FE-26CD-4B2D-9CA9-809319024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899" y="180754"/>
            <a:ext cx="7994910" cy="64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17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76306B-B7F6-4E57-95CE-E923F1F26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71" y="0"/>
            <a:ext cx="9717810" cy="65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38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1DE04B-B82C-46D0-BB0E-BA6964EA6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6"/>
            <a:ext cx="12192000" cy="683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F1734-7D16-40B9-B44D-C42C17195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823912"/>
            <a:ext cx="91249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1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99091F-CCD4-48B2-B613-84FE0183D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622"/>
            <a:ext cx="3924300" cy="2714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ED4672-FCE2-4836-B33E-ADF2F3305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25" y="1369828"/>
            <a:ext cx="87915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93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D8D3D8-B468-4B01-8439-672D7217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31" y="209107"/>
            <a:ext cx="10738774" cy="65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59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5DA765-D142-4F22-ACB9-90BD7D3FE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908"/>
            <a:ext cx="3152775" cy="2609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3E133A-B362-4959-BDE0-52B9353C1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939" y="0"/>
            <a:ext cx="84963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56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BC17EE-11EB-47F5-B71C-9EA0C6667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30" y="121167"/>
            <a:ext cx="6349220" cy="35045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DFC5E9-828D-4536-AD0F-945D5F976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825" y="1342028"/>
            <a:ext cx="74961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03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1121</Words>
  <Application>Microsoft Office PowerPoint</Application>
  <PresentationFormat>Widescreen</PresentationFormat>
  <Paragraphs>141</Paragraphs>
  <Slides>46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</dc:creator>
  <cp:lastModifiedBy>Jose</cp:lastModifiedBy>
  <cp:revision>41</cp:revision>
  <dcterms:created xsi:type="dcterms:W3CDTF">2017-10-03T17:06:34Z</dcterms:created>
  <dcterms:modified xsi:type="dcterms:W3CDTF">2017-10-03T18:15:35Z</dcterms:modified>
</cp:coreProperties>
</file>